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59" r:id="rId4"/>
    <p:sldId id="260" r:id="rId5"/>
    <p:sldId id="261" r:id="rId6"/>
    <p:sldId id="263" r:id="rId7"/>
    <p:sldId id="262" r:id="rId8"/>
    <p:sldId id="264" r:id="rId9"/>
    <p:sldId id="267" r:id="rId10"/>
    <p:sldId id="271" r:id="rId11"/>
    <p:sldId id="265" r:id="rId12"/>
    <p:sldId id="268" r:id="rId13"/>
    <p:sldId id="270" r:id="rId14"/>
    <p:sldId id="269"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4909" dt="2021-05-01T03:14:49.637"/>
    <p1510:client id="{1B63D633-EA11-4344-AC6F-A17E1FBC3871}" v="1970" dt="2021-05-01T02:54:55.994"/>
    <p1510:client id="{8B039AC3-D895-3885-3290-02DC34350C49}" v="38" dt="2021-05-01T03:01:24.767"/>
    <p1510:client id="{B0B1C3DE-EA79-22DF-638C-FAE68664EC0A}" v="5" dt="2021-05-01T03:10:27.607"/>
    <p1510:client id="{B680C39F-90E5-C000-07A8-F7BA5B97B7BC}" v="11" dt="2021-05-01T03:15:19.442"/>
    <p1510:client id="{B87BE6C0-4D08-4BE2-9D96-EB9628FDA143}" v="5" dt="2021-05-01T01:00:07.7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7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04/30/2021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1520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04/30/2021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1889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04/30/2021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9605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04/30/2021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0787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04/30/2021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062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04/30/2021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8110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04/30/2021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2741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04/30/2021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17071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04/30/2021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354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2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5240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04/30/2021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85209759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5809"/>
            <a:ext cx="9144000" cy="1564716"/>
          </a:xfrm>
        </p:spPr>
        <p:txBody>
          <a:bodyPr>
            <a:normAutofit/>
          </a:bodyPr>
          <a:lstStyle/>
          <a:p>
            <a:pPr algn="l"/>
            <a:r>
              <a:rPr lang="en-US" sz="4800">
                <a:cs typeface="Calibri Light"/>
              </a:rPr>
              <a:t>CAD Checkers</a:t>
            </a:r>
          </a:p>
        </p:txBody>
      </p:sp>
      <p:sp>
        <p:nvSpPr>
          <p:cNvPr id="3" name="Subtitle 2"/>
          <p:cNvSpPr>
            <a:spLocks noGrp="1"/>
          </p:cNvSpPr>
          <p:nvPr>
            <p:ph type="subTitle" idx="1"/>
          </p:nvPr>
        </p:nvSpPr>
        <p:spPr>
          <a:xfrm>
            <a:off x="1524000" y="3947050"/>
            <a:ext cx="9144000" cy="572583"/>
          </a:xfrm>
        </p:spPr>
        <p:txBody>
          <a:bodyPr vert="horz" lIns="91440" tIns="45720" rIns="91440" bIns="45720" rtlCol="0">
            <a:normAutofit/>
          </a:bodyPr>
          <a:lstStyle/>
          <a:p>
            <a:pPr algn="l"/>
            <a:r>
              <a:rPr lang="en-US" sz="2000">
                <a:cs typeface="Calibri"/>
              </a:rPr>
              <a:t>Creators: Jacob Hugonin, Ado Kurugu, Marco Baca</a:t>
            </a:r>
          </a:p>
        </p:txBody>
      </p:sp>
      <p:sp>
        <p:nvSpPr>
          <p:cNvPr id="5"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9"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04D2A-4875-4754-8612-F40315F55334}"/>
              </a:ext>
            </a:extLst>
          </p:cNvPr>
          <p:cNvSpPr>
            <a:spLocks noGrp="1"/>
          </p:cNvSpPr>
          <p:nvPr>
            <p:ph type="title"/>
          </p:nvPr>
        </p:nvSpPr>
        <p:spPr>
          <a:xfrm>
            <a:off x="742950" y="742951"/>
            <a:ext cx="3476625" cy="4962524"/>
          </a:xfrm>
        </p:spPr>
        <p:txBody>
          <a:bodyPr>
            <a:normAutofit/>
          </a:bodyPr>
          <a:lstStyle/>
          <a:p>
            <a:pPr algn="ctr"/>
            <a:r>
              <a:rPr lang="en-US" sz="4100">
                <a:solidFill>
                  <a:srgbClr val="FFFFFF"/>
                </a:solidFill>
                <a:cs typeface="Calibri Light"/>
              </a:rPr>
              <a:t>Conceptualized Drawing of Product</a:t>
            </a:r>
          </a:p>
        </p:txBody>
      </p:sp>
      <p:pic>
        <p:nvPicPr>
          <p:cNvPr id="4" name="Picture 4" descr="Diagram&#10;&#10;Description automatically generated">
            <a:extLst>
              <a:ext uri="{FF2B5EF4-FFF2-40B4-BE49-F238E27FC236}">
                <a16:creationId xmlns:a16="http://schemas.microsoft.com/office/drawing/2014/main" id="{D6FA141E-5CA0-416B-B8AA-BE79709481D2}"/>
              </a:ext>
            </a:extLst>
          </p:cNvPr>
          <p:cNvPicPr>
            <a:picLocks noChangeAspect="1"/>
          </p:cNvPicPr>
          <p:nvPr/>
        </p:nvPicPr>
        <p:blipFill>
          <a:blip r:embed="rId2"/>
          <a:stretch>
            <a:fillRect/>
          </a:stretch>
        </p:blipFill>
        <p:spPr>
          <a:xfrm>
            <a:off x="6232647" y="492573"/>
            <a:ext cx="4395895" cy="5880796"/>
          </a:xfrm>
          <a:prstGeom prst="rect">
            <a:avLst/>
          </a:prstGeom>
        </p:spPr>
      </p:pic>
    </p:spTree>
    <p:extLst>
      <p:ext uri="{BB962C8B-B14F-4D97-AF65-F5344CB8AC3E}">
        <p14:creationId xmlns:p14="http://schemas.microsoft.com/office/powerpoint/2010/main" val="404664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71EF-1A0E-4762-AC2C-95B3454D372C}"/>
              </a:ext>
            </a:extLst>
          </p:cNvPr>
          <p:cNvSpPr>
            <a:spLocks noGrp="1"/>
          </p:cNvSpPr>
          <p:nvPr>
            <p:ph type="title"/>
          </p:nvPr>
        </p:nvSpPr>
        <p:spPr>
          <a:xfrm>
            <a:off x="804672" y="723578"/>
            <a:ext cx="3387106" cy="1645501"/>
          </a:xfrm>
        </p:spPr>
        <p:txBody>
          <a:bodyPr>
            <a:normAutofit/>
          </a:bodyPr>
          <a:lstStyle/>
          <a:p>
            <a:r>
              <a:rPr lang="en-US">
                <a:cs typeface="Calibri Light"/>
              </a:rPr>
              <a:t>Processes</a:t>
            </a:r>
          </a:p>
        </p:txBody>
      </p:sp>
      <p:sp>
        <p:nvSpPr>
          <p:cNvPr id="10" name="Content Placeholder 11">
            <a:extLst>
              <a:ext uri="{FF2B5EF4-FFF2-40B4-BE49-F238E27FC236}">
                <a16:creationId xmlns:a16="http://schemas.microsoft.com/office/drawing/2014/main" id="{92FDCCEF-266F-48E7-9360-ACA874324407}"/>
              </a:ext>
            </a:extLst>
          </p:cNvPr>
          <p:cNvSpPr>
            <a:spLocks noGrp="1"/>
          </p:cNvSpPr>
          <p:nvPr>
            <p:ph idx="1"/>
          </p:nvPr>
        </p:nvSpPr>
        <p:spPr>
          <a:xfrm>
            <a:off x="804672" y="2548467"/>
            <a:ext cx="3387105" cy="3628495"/>
          </a:xfrm>
        </p:spPr>
        <p:txBody>
          <a:bodyPr>
            <a:normAutofit/>
          </a:bodyPr>
          <a:lstStyle/>
          <a:p>
            <a:endParaRPr lang="en-US" sz="1800"/>
          </a:p>
        </p:txBody>
      </p:sp>
      <p:sp>
        <p:nvSpPr>
          <p:cNvPr id="15" name="Rectangle 14">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a:extLst>
              <a:ext uri="{FF2B5EF4-FFF2-40B4-BE49-F238E27FC236}">
                <a16:creationId xmlns:a16="http://schemas.microsoft.com/office/drawing/2014/main" id="{3D698F41-3536-45C9-8FFB-CE091D9EE108}"/>
              </a:ext>
            </a:extLst>
          </p:cNvPr>
          <p:cNvPicPr>
            <a:picLocks noChangeAspect="1"/>
          </p:cNvPicPr>
          <p:nvPr/>
        </p:nvPicPr>
        <p:blipFill>
          <a:blip r:embed="rId2"/>
          <a:stretch>
            <a:fillRect/>
          </a:stretch>
        </p:blipFill>
        <p:spPr>
          <a:xfrm>
            <a:off x="5216621" y="474133"/>
            <a:ext cx="3361582" cy="3361582"/>
          </a:xfrm>
          <a:prstGeom prst="rect">
            <a:avLst/>
          </a:prstGeom>
        </p:spPr>
      </p:pic>
      <p:sp>
        <p:nvSpPr>
          <p:cNvPr id="19" name="Rectangle 18">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A picture containing power saw, tool&#10;&#10;Description automatically generated">
            <a:extLst>
              <a:ext uri="{FF2B5EF4-FFF2-40B4-BE49-F238E27FC236}">
                <a16:creationId xmlns:a16="http://schemas.microsoft.com/office/drawing/2014/main" id="{F027C73C-4223-4518-9289-0B4CBA20B097}"/>
              </a:ext>
            </a:extLst>
          </p:cNvPr>
          <p:cNvPicPr>
            <a:picLocks noChangeAspect="1"/>
          </p:cNvPicPr>
          <p:nvPr/>
        </p:nvPicPr>
        <p:blipFill>
          <a:blip r:embed="rId3"/>
          <a:stretch>
            <a:fillRect/>
          </a:stretch>
        </p:blipFill>
        <p:spPr>
          <a:xfrm>
            <a:off x="9279639" y="613781"/>
            <a:ext cx="2438503" cy="2438503"/>
          </a:xfrm>
          <a:prstGeom prst="rect">
            <a:avLst/>
          </a:prstGeom>
        </p:spPr>
      </p:pic>
      <p:sp>
        <p:nvSpPr>
          <p:cNvPr id="21" name="Rectangle 20">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Text, whiteboard&#10;&#10;Description automatically generated">
            <a:extLst>
              <a:ext uri="{FF2B5EF4-FFF2-40B4-BE49-F238E27FC236}">
                <a16:creationId xmlns:a16="http://schemas.microsoft.com/office/drawing/2014/main" id="{80608CB9-6230-4F14-A0B6-A8A8B2FCCE4E}"/>
              </a:ext>
            </a:extLst>
          </p:cNvPr>
          <p:cNvPicPr>
            <a:picLocks noChangeAspect="1"/>
          </p:cNvPicPr>
          <p:nvPr/>
        </p:nvPicPr>
        <p:blipFill>
          <a:blip r:embed="rId4"/>
          <a:stretch>
            <a:fillRect/>
          </a:stretch>
        </p:blipFill>
        <p:spPr>
          <a:xfrm>
            <a:off x="5520376" y="4318312"/>
            <a:ext cx="2754072" cy="2065554"/>
          </a:xfrm>
          <a:prstGeom prst="rect">
            <a:avLst/>
          </a:prstGeom>
        </p:spPr>
      </p:pic>
      <p:sp>
        <p:nvSpPr>
          <p:cNvPr id="23" name="Rectangle 22">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text, stove&#10;&#10;Description automatically generated">
            <a:extLst>
              <a:ext uri="{FF2B5EF4-FFF2-40B4-BE49-F238E27FC236}">
                <a16:creationId xmlns:a16="http://schemas.microsoft.com/office/drawing/2014/main" id="{CDE0F29C-DE74-4DAB-B0D2-82FD9190E002}"/>
              </a:ext>
            </a:extLst>
          </p:cNvPr>
          <p:cNvPicPr>
            <a:picLocks noChangeAspect="1"/>
          </p:cNvPicPr>
          <p:nvPr/>
        </p:nvPicPr>
        <p:blipFill>
          <a:blip r:embed="rId5"/>
          <a:stretch>
            <a:fillRect/>
          </a:stretch>
        </p:blipFill>
        <p:spPr>
          <a:xfrm>
            <a:off x="9279639" y="3807829"/>
            <a:ext cx="2438503" cy="2438503"/>
          </a:xfrm>
          <a:prstGeom prst="rect">
            <a:avLst/>
          </a:prstGeom>
        </p:spPr>
      </p:pic>
    </p:spTree>
    <p:extLst>
      <p:ext uri="{BB962C8B-B14F-4D97-AF65-F5344CB8AC3E}">
        <p14:creationId xmlns:p14="http://schemas.microsoft.com/office/powerpoint/2010/main" val="333269424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BFA3AC-6A3B-4186-8D6A-49F073A17047}"/>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Processes</a:t>
            </a:r>
          </a:p>
        </p:txBody>
      </p:sp>
      <p:sp>
        <p:nvSpPr>
          <p:cNvPr id="3" name="Content Placeholder 2">
            <a:extLst>
              <a:ext uri="{FF2B5EF4-FFF2-40B4-BE49-F238E27FC236}">
                <a16:creationId xmlns:a16="http://schemas.microsoft.com/office/drawing/2014/main" id="{98929629-BCF6-4A48-B204-F3A3EB826152}"/>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Our final design had 4 processes: a Tormach mill, a bandsaw, a 3D printer, and a laser engraver.</a:t>
            </a:r>
          </a:p>
          <a:p>
            <a:r>
              <a:rPr lang="en-US" sz="2400">
                <a:cs typeface="Calibri"/>
              </a:rPr>
              <a:t>We first designed our block in Mastercam. We used a simple contouring profile for the lines and drilling for the pin holes. We spaced the lines equally for an 8 X 8 traditional style checkers board. We then placed circles for the drilling operation in each square.</a:t>
            </a:r>
          </a:p>
          <a:p>
            <a:r>
              <a:rPr lang="en-US" sz="2400">
                <a:cs typeface="Calibri"/>
              </a:rPr>
              <a:t>We tested our program on a piece of scrap wood. When the machining showed an accurate cut, we then proceeded with our project block. </a:t>
            </a:r>
          </a:p>
          <a:p>
            <a:endParaRPr lang="en-US" sz="2400">
              <a:cs typeface="Calibri"/>
            </a:endParaRPr>
          </a:p>
        </p:txBody>
      </p:sp>
    </p:spTree>
    <p:extLst>
      <p:ext uri="{BB962C8B-B14F-4D97-AF65-F5344CB8AC3E}">
        <p14:creationId xmlns:p14="http://schemas.microsoft.com/office/powerpoint/2010/main" val="89512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BFA3AC-6A3B-4186-8D6A-49F073A17047}"/>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Processes (Cont'd)</a:t>
            </a:r>
            <a:endParaRPr lang="en-US">
              <a:solidFill>
                <a:schemeClr val="bg1"/>
              </a:solidFill>
            </a:endParaRPr>
          </a:p>
        </p:txBody>
      </p:sp>
      <p:sp>
        <p:nvSpPr>
          <p:cNvPr id="3" name="Content Placeholder 2">
            <a:extLst>
              <a:ext uri="{FF2B5EF4-FFF2-40B4-BE49-F238E27FC236}">
                <a16:creationId xmlns:a16="http://schemas.microsoft.com/office/drawing/2014/main" id="{98929629-BCF6-4A48-B204-F3A3EB826152}"/>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2400">
                <a:cs typeface="Calibri"/>
              </a:rPr>
              <a:t>After the milling operations, we uploaded our Solidworks model of an extruded pin. This pin design was uploaded into two 3D printers with different colors to distinguish the pins from the other side.</a:t>
            </a:r>
          </a:p>
          <a:p>
            <a:r>
              <a:rPr lang="en-US" sz="2400">
                <a:cs typeface="Calibri"/>
              </a:rPr>
              <a:t>We finalized our block by lasering the title of the game on the front, "CAD Checkers"</a:t>
            </a:r>
          </a:p>
          <a:p>
            <a:endParaRPr lang="en-US" sz="2400">
              <a:cs typeface="Calibri"/>
            </a:endParaRPr>
          </a:p>
        </p:txBody>
      </p:sp>
    </p:spTree>
    <p:extLst>
      <p:ext uri="{BB962C8B-B14F-4D97-AF65-F5344CB8AC3E}">
        <p14:creationId xmlns:p14="http://schemas.microsoft.com/office/powerpoint/2010/main" val="1887784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0">
            <a:extLst>
              <a:ext uri="{FF2B5EF4-FFF2-40B4-BE49-F238E27FC236}">
                <a16:creationId xmlns:a16="http://schemas.microsoft.com/office/drawing/2014/main" id="{94050B82-C4B0-4667-AA54-CF0B1C6F3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27210-22FA-4F90-A6C1-26FFC24F1648}"/>
              </a:ext>
            </a:extLst>
          </p:cNvPr>
          <p:cNvSpPr>
            <a:spLocks noGrp="1"/>
          </p:cNvSpPr>
          <p:nvPr>
            <p:ph type="title"/>
          </p:nvPr>
        </p:nvSpPr>
        <p:spPr>
          <a:xfrm>
            <a:off x="7688729" y="640263"/>
            <a:ext cx="3660327" cy="1344975"/>
          </a:xfrm>
        </p:spPr>
        <p:txBody>
          <a:bodyPr vert="horz" lIns="91440" tIns="45720" rIns="91440" bIns="45720" rtlCol="0">
            <a:normAutofit/>
          </a:bodyPr>
          <a:lstStyle/>
          <a:p>
            <a:pPr algn="ctr"/>
            <a:r>
              <a:rPr lang="en-US" sz="4000"/>
              <a:t>Results</a:t>
            </a:r>
            <a:endParaRPr lang="en-US"/>
          </a:p>
        </p:txBody>
      </p:sp>
      <p:sp>
        <p:nvSpPr>
          <p:cNvPr id="14" name="Rectangle 12">
            <a:extLst>
              <a:ext uri="{FF2B5EF4-FFF2-40B4-BE49-F238E27FC236}">
                <a16:creationId xmlns:a16="http://schemas.microsoft.com/office/drawing/2014/main" id="{9C9E83AF-030E-4F9E-A53E-41FDC8659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85800" y="480060"/>
            <a:ext cx="6592824" cy="5737860"/>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table, floor, indoor, wooden&#10;&#10;Description automatically generated">
            <a:extLst>
              <a:ext uri="{FF2B5EF4-FFF2-40B4-BE49-F238E27FC236}">
                <a16:creationId xmlns:a16="http://schemas.microsoft.com/office/drawing/2014/main" id="{AB298805-2998-4A60-B1B3-F8C0CAF7B5B6}"/>
              </a:ext>
            </a:extLst>
          </p:cNvPr>
          <p:cNvPicPr>
            <a:picLocks noChangeAspect="1"/>
          </p:cNvPicPr>
          <p:nvPr/>
        </p:nvPicPr>
        <p:blipFill rotWithShape="1">
          <a:blip r:embed="rId2"/>
          <a:srcRect l="1356" r="12348" b="3"/>
          <a:stretch/>
        </p:blipFill>
        <p:spPr>
          <a:xfrm>
            <a:off x="699516" y="495300"/>
            <a:ext cx="6565392" cy="5705856"/>
          </a:xfrm>
          <a:prstGeom prst="rect">
            <a:avLst/>
          </a:prstGeom>
        </p:spPr>
      </p:pic>
      <p:sp>
        <p:nvSpPr>
          <p:cNvPr id="15" name="Content Placeholder 7">
            <a:extLst>
              <a:ext uri="{FF2B5EF4-FFF2-40B4-BE49-F238E27FC236}">
                <a16:creationId xmlns:a16="http://schemas.microsoft.com/office/drawing/2014/main" id="{84C3170D-BE5A-4E83-98E2-A5D35CEF1AF6}"/>
              </a:ext>
            </a:extLst>
          </p:cNvPr>
          <p:cNvSpPr>
            <a:spLocks noGrp="1"/>
          </p:cNvSpPr>
          <p:nvPr>
            <p:ph idx="1"/>
          </p:nvPr>
        </p:nvSpPr>
        <p:spPr>
          <a:xfrm>
            <a:off x="7688034" y="2121762"/>
            <a:ext cx="3657600" cy="4092771"/>
          </a:xfrm>
        </p:spPr>
        <p:txBody>
          <a:bodyPr>
            <a:normAutofit/>
          </a:bodyPr>
          <a:lstStyle/>
          <a:p>
            <a:endParaRPr lang="en-US" sz="1800"/>
          </a:p>
        </p:txBody>
      </p:sp>
    </p:spTree>
    <p:extLst>
      <p:ext uri="{BB962C8B-B14F-4D97-AF65-F5344CB8AC3E}">
        <p14:creationId xmlns:p14="http://schemas.microsoft.com/office/powerpoint/2010/main" val="11073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2ECE85-B9C4-4B61-BE11-C2867DA7CB80}"/>
              </a:ext>
            </a:extLst>
          </p:cNvPr>
          <p:cNvSpPr>
            <a:spLocks noGrp="1"/>
          </p:cNvSpPr>
          <p:nvPr>
            <p:ph type="title"/>
          </p:nvPr>
        </p:nvSpPr>
        <p:spPr>
          <a:xfrm>
            <a:off x="838200" y="704088"/>
            <a:ext cx="3529953" cy="2980944"/>
          </a:xfrm>
        </p:spPr>
        <p:txBody>
          <a:bodyPr>
            <a:normAutofit/>
          </a:bodyPr>
          <a:lstStyle/>
          <a:p>
            <a:r>
              <a:rPr lang="en-US">
                <a:solidFill>
                  <a:schemeClr val="bg1"/>
                </a:solidFill>
                <a:cs typeface="Calibri Light"/>
              </a:rPr>
              <a:t>Results</a:t>
            </a:r>
          </a:p>
        </p:txBody>
      </p:sp>
      <p:sp>
        <p:nvSpPr>
          <p:cNvPr id="3" name="Content Placeholder 2">
            <a:extLst>
              <a:ext uri="{FF2B5EF4-FFF2-40B4-BE49-F238E27FC236}">
                <a16:creationId xmlns:a16="http://schemas.microsoft.com/office/drawing/2014/main" id="{D9A00161-C59F-49DC-A223-551B6A782638}"/>
              </a:ext>
            </a:extLst>
          </p:cNvPr>
          <p:cNvSpPr>
            <a:spLocks noGrp="1"/>
          </p:cNvSpPr>
          <p:nvPr>
            <p:ph idx="1"/>
          </p:nvPr>
        </p:nvSpPr>
        <p:spPr>
          <a:xfrm>
            <a:off x="6212410" y="704088"/>
            <a:ext cx="5135293" cy="5248656"/>
          </a:xfrm>
        </p:spPr>
        <p:txBody>
          <a:bodyPr vert="horz" lIns="91440" tIns="45720" rIns="91440" bIns="45720" rtlCol="0" anchor="ctr">
            <a:normAutofit/>
          </a:bodyPr>
          <a:lstStyle/>
          <a:p>
            <a:r>
              <a:rPr lang="en-US" sz="2200">
                <a:cs typeface="Calibri"/>
              </a:rPr>
              <a:t>Our design came to fruition, and we made a fully functional checkers board, made entirely by materials and processes found right here in the Makerspace.</a:t>
            </a:r>
          </a:p>
          <a:p>
            <a:r>
              <a:rPr lang="en-US" sz="2200">
                <a:cs typeface="Calibri"/>
              </a:rPr>
              <a:t>Our checkers board is fully functional and aesthetically pleasing. Our design allowed us to build the best combination of our ideas while remaining in the given constraints.</a:t>
            </a:r>
          </a:p>
          <a:p>
            <a:r>
              <a:rPr lang="en-US" sz="2200">
                <a:cs typeface="Calibri"/>
              </a:rPr>
              <a:t>This project provided valuable lessons on how a team can take a simple wooden block and turn it into something functional, unique, and created from a sharing of ideas through the design process.</a:t>
            </a:r>
          </a:p>
        </p:txBody>
      </p:sp>
    </p:spTree>
    <p:extLst>
      <p:ext uri="{BB962C8B-B14F-4D97-AF65-F5344CB8AC3E}">
        <p14:creationId xmlns:p14="http://schemas.microsoft.com/office/powerpoint/2010/main" val="380084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B4E2B-6C16-440B-A027-6D04256D677A}"/>
              </a:ext>
            </a:extLst>
          </p:cNvPr>
          <p:cNvSpPr>
            <a:spLocks noGrp="1"/>
          </p:cNvSpPr>
          <p:nvPr>
            <p:ph type="ctrTitle"/>
          </p:nvPr>
        </p:nvSpPr>
        <p:spPr>
          <a:xfrm>
            <a:off x="804672" y="962246"/>
            <a:ext cx="6437700" cy="2611967"/>
          </a:xfrm>
        </p:spPr>
        <p:txBody>
          <a:bodyPr anchor="b">
            <a:normAutofit/>
          </a:bodyPr>
          <a:lstStyle/>
          <a:p>
            <a:pPr algn="l"/>
            <a:r>
              <a:rPr lang="en-US" sz="5400">
                <a:cs typeface="Calibri Light"/>
              </a:rPr>
              <a:t>Questions?</a:t>
            </a:r>
            <a:endParaRPr lang="en-US" sz="5400"/>
          </a:p>
        </p:txBody>
      </p:sp>
      <p:sp>
        <p:nvSpPr>
          <p:cNvPr id="3" name="Subtitle 2">
            <a:extLst>
              <a:ext uri="{FF2B5EF4-FFF2-40B4-BE49-F238E27FC236}">
                <a16:creationId xmlns:a16="http://schemas.microsoft.com/office/drawing/2014/main" id="{3C78A59B-D4EB-4D34-BA33-883B40505FBE}"/>
              </a:ext>
            </a:extLst>
          </p:cNvPr>
          <p:cNvSpPr>
            <a:spLocks noGrp="1"/>
          </p:cNvSpPr>
          <p:nvPr>
            <p:ph type="subTitle" idx="1"/>
          </p:nvPr>
        </p:nvSpPr>
        <p:spPr>
          <a:xfrm>
            <a:off x="804672" y="3719618"/>
            <a:ext cx="4167376" cy="1155525"/>
          </a:xfrm>
        </p:spPr>
        <p:txBody>
          <a:bodyPr anchor="t">
            <a:normAutofit/>
          </a:bodyPr>
          <a:lstStyle/>
          <a:p>
            <a:pPr algn="l"/>
            <a:endParaRPr lang="en-US" sz="2000"/>
          </a:p>
        </p:txBody>
      </p:sp>
    </p:spTree>
    <p:extLst>
      <p:ext uri="{BB962C8B-B14F-4D97-AF65-F5344CB8AC3E}">
        <p14:creationId xmlns:p14="http://schemas.microsoft.com/office/powerpoint/2010/main" val="35390889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A238-109B-44D2-8FA2-4402429E43E3}"/>
              </a:ext>
            </a:extLst>
          </p:cNvPr>
          <p:cNvSpPr>
            <a:spLocks noGrp="1"/>
          </p:cNvSpPr>
          <p:nvPr>
            <p:ph type="title"/>
          </p:nvPr>
        </p:nvSpPr>
        <p:spPr>
          <a:xfrm>
            <a:off x="1653363" y="365760"/>
            <a:ext cx="9367203" cy="1188720"/>
          </a:xfrm>
        </p:spPr>
        <p:txBody>
          <a:bodyPr>
            <a:normAutofit/>
          </a:bodyPr>
          <a:lstStyle/>
          <a:p>
            <a:r>
              <a:rPr lang="en-US">
                <a:latin typeface="Times New Roman"/>
                <a:cs typeface="Calibri Light"/>
              </a:rPr>
              <a:t>Intro</a:t>
            </a:r>
            <a:endParaRPr lang="en-US">
              <a:latin typeface="Times New Roman"/>
            </a:endParaRPr>
          </a:p>
        </p:txBody>
      </p:sp>
      <p:sp>
        <p:nvSpPr>
          <p:cNvPr id="5"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2FC0190-8A4D-42EF-A448-5F778F47AC82}"/>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latin typeface="Times New Roman"/>
                <a:cs typeface="Calibri"/>
              </a:rPr>
              <a:t>With a 3.5" by 3.5" hardwood block, we had to design a product that had some sort of functional use.</a:t>
            </a:r>
          </a:p>
          <a:p>
            <a:r>
              <a:rPr lang="en-US" sz="2000">
                <a:latin typeface="Times New Roman"/>
                <a:cs typeface="Calibri"/>
              </a:rPr>
              <a:t>In order to create a great product for this project, we took the following steps that followed the design process and more.</a:t>
            </a:r>
          </a:p>
          <a:p>
            <a:pPr lvl="1"/>
            <a:r>
              <a:rPr lang="en-US" sz="2000">
                <a:latin typeface="Times New Roman"/>
                <a:cs typeface="Calibri"/>
              </a:rPr>
              <a:t>1. We defined the constraints.</a:t>
            </a:r>
          </a:p>
          <a:p>
            <a:pPr lvl="1"/>
            <a:r>
              <a:rPr lang="en-US" sz="2000">
                <a:latin typeface="Times New Roman"/>
                <a:cs typeface="Calibri"/>
              </a:rPr>
              <a:t>2. Generated ideas and narrowed down our idea to one master concept for the project.</a:t>
            </a:r>
          </a:p>
          <a:p>
            <a:pPr lvl="1"/>
            <a:r>
              <a:rPr lang="en-US" sz="2000">
                <a:latin typeface="Times New Roman"/>
                <a:cs typeface="Calibri"/>
              </a:rPr>
              <a:t>3. With the master concept in hand, we used a 6-3-5 process to think about what features we wanted.</a:t>
            </a:r>
          </a:p>
          <a:p>
            <a:pPr lvl="1"/>
            <a:r>
              <a:rPr lang="en-US" sz="2000">
                <a:latin typeface="Times New Roman"/>
                <a:cs typeface="Calibri"/>
              </a:rPr>
              <a:t>4. We planned on a way to create the idea with multiple processes.</a:t>
            </a:r>
          </a:p>
          <a:p>
            <a:pPr lvl="1"/>
            <a:r>
              <a:rPr lang="en-US" sz="2000">
                <a:latin typeface="Times New Roman"/>
                <a:cs typeface="Calibri"/>
              </a:rPr>
              <a:t>5. We machined and assembled the idea into a concrete product that is ready for use.</a:t>
            </a:r>
          </a:p>
          <a:p>
            <a:endParaRPr lang="en-US" sz="2000">
              <a:latin typeface="Times New Roman"/>
              <a:cs typeface="Calibri"/>
            </a:endParaRPr>
          </a:p>
        </p:txBody>
      </p:sp>
    </p:spTree>
    <p:extLst>
      <p:ext uri="{BB962C8B-B14F-4D97-AF65-F5344CB8AC3E}">
        <p14:creationId xmlns:p14="http://schemas.microsoft.com/office/powerpoint/2010/main" val="146833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897F-0704-40F8-AB90-AE54DB7340B9}"/>
              </a:ext>
            </a:extLst>
          </p:cNvPr>
          <p:cNvSpPr>
            <a:spLocks noGrp="1"/>
          </p:cNvSpPr>
          <p:nvPr>
            <p:ph type="title"/>
          </p:nvPr>
        </p:nvSpPr>
        <p:spPr>
          <a:xfrm>
            <a:off x="1653363" y="365760"/>
            <a:ext cx="9367203" cy="1188720"/>
          </a:xfrm>
        </p:spPr>
        <p:txBody>
          <a:bodyPr>
            <a:normAutofit/>
          </a:bodyPr>
          <a:lstStyle/>
          <a:p>
            <a:r>
              <a:rPr lang="en-US">
                <a:cs typeface="Calibri Light"/>
              </a:rPr>
              <a:t>Constraints</a:t>
            </a:r>
            <a:endParaRPr lang="en-US" err="1"/>
          </a:p>
        </p:txBody>
      </p:sp>
      <p:sp>
        <p:nvSpPr>
          <p:cNvPr id="5"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BDE0E10-20F5-46CE-8EF4-156CB26B02AE}"/>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mn-lt"/>
                <a:cs typeface="+mn-lt"/>
              </a:rPr>
              <a:t>Must use a 3.5 inch by 3.5 inch square block with a depth of no greater than 1 inch of cut. Block is 3.5” x 3.5” x 1.5”.</a:t>
            </a:r>
            <a:endParaRPr lang="en-US" sz="2400">
              <a:cs typeface="Calibri" panose="020F0502020204030204"/>
            </a:endParaRPr>
          </a:p>
          <a:p>
            <a:r>
              <a:rPr lang="en-US" sz="2400">
                <a:ea typeface="+mn-lt"/>
                <a:cs typeface="+mn-lt"/>
              </a:rPr>
              <a:t>The material for the product will be a hard wood.</a:t>
            </a:r>
            <a:endParaRPr lang="en-US" sz="2400"/>
          </a:p>
          <a:p>
            <a:r>
              <a:rPr lang="en-US" sz="2400">
                <a:ea typeface="+mn-lt"/>
                <a:cs typeface="+mn-lt"/>
              </a:rPr>
              <a:t>The design must have a functional use.</a:t>
            </a:r>
            <a:endParaRPr lang="en-US" sz="2400"/>
          </a:p>
          <a:p>
            <a:r>
              <a:rPr lang="en-US" sz="2400">
                <a:ea typeface="+mn-lt"/>
                <a:cs typeface="+mn-lt"/>
              </a:rPr>
              <a:t>Design must incorporate another material &amp; process than hard wood &amp; the Tormach respectively in the functional use.</a:t>
            </a:r>
            <a:endParaRPr lang="en-US" sz="2400"/>
          </a:p>
          <a:p>
            <a:r>
              <a:rPr lang="en-US" sz="2400">
                <a:ea typeface="+mn-lt"/>
                <a:cs typeface="+mn-lt"/>
              </a:rPr>
              <a:t>The wooden block must be able to be cut by a 2.5-axis CNC machine without resetting the part.</a:t>
            </a:r>
            <a:endParaRPr lang="en-US" sz="2400"/>
          </a:p>
          <a:p>
            <a:r>
              <a:rPr lang="en-US" sz="2400">
                <a:ea typeface="+mn-lt"/>
                <a:cs typeface="+mn-lt"/>
              </a:rPr>
              <a:t>We were allotted a maximum cut time of 40 minutes.</a:t>
            </a:r>
            <a:endParaRPr lang="en-US" sz="2400"/>
          </a:p>
          <a:p>
            <a:endParaRPr lang="en-US" sz="2400">
              <a:cs typeface="Calibri"/>
            </a:endParaRPr>
          </a:p>
        </p:txBody>
      </p:sp>
    </p:spTree>
    <p:extLst>
      <p:ext uri="{BB962C8B-B14F-4D97-AF65-F5344CB8AC3E}">
        <p14:creationId xmlns:p14="http://schemas.microsoft.com/office/powerpoint/2010/main" val="399104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104B-F52A-4682-8D89-08A456B0050E}"/>
              </a:ext>
            </a:extLst>
          </p:cNvPr>
          <p:cNvSpPr>
            <a:spLocks noGrp="1"/>
          </p:cNvSpPr>
          <p:nvPr>
            <p:ph type="title"/>
          </p:nvPr>
        </p:nvSpPr>
        <p:spPr>
          <a:xfrm>
            <a:off x="1653363" y="365760"/>
            <a:ext cx="9367203" cy="1188720"/>
          </a:xfrm>
        </p:spPr>
        <p:txBody>
          <a:bodyPr>
            <a:normAutofit/>
          </a:bodyPr>
          <a:lstStyle/>
          <a:p>
            <a:r>
              <a:rPr lang="en-US">
                <a:cs typeface="Calibri Light"/>
              </a:rPr>
              <a:t>Constraints</a:t>
            </a:r>
            <a:endParaRPr lang="en-US"/>
          </a:p>
        </p:txBody>
      </p:sp>
      <p:sp>
        <p:nvSpPr>
          <p:cNvPr id="5"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C2F3A74-68C6-4E4E-A340-AD04136901AF}"/>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mn-lt"/>
                <a:cs typeface="+mn-lt"/>
              </a:rPr>
              <a:t>Tooling                                 Feed (in per min.)     Speed(RPM)       Max depth (thousandths of an inch)</a:t>
            </a:r>
            <a:endParaRPr lang="en-US" sz="2400">
              <a:cs typeface="Calibri" panose="020F0502020204030204"/>
            </a:endParaRPr>
          </a:p>
          <a:p>
            <a:r>
              <a:rPr lang="en-US" sz="2400">
                <a:ea typeface="+mn-lt"/>
                <a:cs typeface="+mn-lt"/>
              </a:rPr>
              <a:t>T1 1/8 Standard Drill - 0.125      12.0                        6,000                      1,000</a:t>
            </a:r>
            <a:endParaRPr lang="en-US" sz="2400"/>
          </a:p>
          <a:p>
            <a:r>
              <a:rPr lang="en-US" sz="2400">
                <a:ea typeface="+mn-lt"/>
                <a:cs typeface="+mn-lt"/>
              </a:rPr>
              <a:t>T2 1/4 Standard Drill - 0.25        10.0                        4,500                      1,000</a:t>
            </a:r>
            <a:endParaRPr lang="en-US" sz="2400"/>
          </a:p>
          <a:p>
            <a:r>
              <a:rPr lang="en-US" sz="2400">
                <a:ea typeface="+mn-lt"/>
                <a:cs typeface="+mn-lt"/>
              </a:rPr>
              <a:t>T3 0.0625 Flat Endmill               20.0                        10,000                    30</a:t>
            </a:r>
            <a:endParaRPr lang="en-US" sz="2400"/>
          </a:p>
          <a:p>
            <a:r>
              <a:rPr lang="en-US" sz="2400">
                <a:ea typeface="+mn-lt"/>
                <a:cs typeface="+mn-lt"/>
              </a:rPr>
              <a:t>T4 0.125 Flat Endmill                 10.0                        8,000                      1,000</a:t>
            </a:r>
            <a:endParaRPr lang="en-US" sz="2400"/>
          </a:p>
          <a:p>
            <a:r>
              <a:rPr lang="en-US" sz="2400">
                <a:ea typeface="+mn-lt"/>
                <a:cs typeface="+mn-lt"/>
              </a:rPr>
              <a:t>T5 0.25 Flat Endmill                   15.0                        5,000                      1,000</a:t>
            </a:r>
            <a:endParaRPr lang="en-US" sz="2400"/>
          </a:p>
          <a:p>
            <a:r>
              <a:rPr lang="en-US" sz="2400">
                <a:ea typeface="+mn-lt"/>
                <a:cs typeface="+mn-lt"/>
              </a:rPr>
              <a:t>T6 0.125 Ball-Nosed Endmill      15.0                        10,000                    1,000</a:t>
            </a:r>
            <a:endParaRPr lang="en-US" sz="2400"/>
          </a:p>
          <a:p>
            <a:endParaRPr lang="en-US" sz="2400"/>
          </a:p>
          <a:p>
            <a:endParaRPr lang="en-US" sz="2400">
              <a:cs typeface="Calibri"/>
            </a:endParaRPr>
          </a:p>
        </p:txBody>
      </p:sp>
    </p:spTree>
    <p:extLst>
      <p:ext uri="{BB962C8B-B14F-4D97-AF65-F5344CB8AC3E}">
        <p14:creationId xmlns:p14="http://schemas.microsoft.com/office/powerpoint/2010/main" val="3143648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F212-AAEE-4555-A22C-961F7B1E7536}"/>
              </a:ext>
            </a:extLst>
          </p:cNvPr>
          <p:cNvSpPr>
            <a:spLocks noGrp="1"/>
          </p:cNvSpPr>
          <p:nvPr>
            <p:ph type="title"/>
          </p:nvPr>
        </p:nvSpPr>
        <p:spPr>
          <a:xfrm>
            <a:off x="1653363" y="365760"/>
            <a:ext cx="9367203" cy="1188720"/>
          </a:xfrm>
        </p:spPr>
        <p:txBody>
          <a:bodyPr>
            <a:normAutofit/>
          </a:bodyPr>
          <a:lstStyle/>
          <a:p>
            <a:r>
              <a:rPr lang="en-US">
                <a:latin typeface="Times New Roman"/>
                <a:cs typeface="Calibri Light"/>
              </a:rPr>
              <a:t>Idea for Designs </a:t>
            </a:r>
          </a:p>
        </p:txBody>
      </p:sp>
      <p:sp>
        <p:nvSpPr>
          <p:cNvPr id="5"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CF58AB2-47D9-42AD-979A-283BC441526C}"/>
              </a:ext>
            </a:extLst>
          </p:cNvPr>
          <p:cNvSpPr>
            <a:spLocks noGrp="1"/>
          </p:cNvSpPr>
          <p:nvPr>
            <p:ph idx="1"/>
          </p:nvPr>
        </p:nvSpPr>
        <p:spPr>
          <a:xfrm>
            <a:off x="1653363" y="2176272"/>
            <a:ext cx="9367204" cy="4041648"/>
          </a:xfrm>
        </p:spPr>
        <p:txBody>
          <a:bodyPr vert="horz" lIns="91440" tIns="45720" rIns="91440" bIns="45720" rtlCol="0" anchor="t">
            <a:normAutofit/>
          </a:bodyPr>
          <a:lstStyle/>
          <a:p>
            <a:pPr marL="0" indent="0">
              <a:buNone/>
            </a:pPr>
            <a:r>
              <a:rPr lang="en-US" sz="2400">
                <a:latin typeface="Times New Roman"/>
                <a:cs typeface="Calibri"/>
              </a:rPr>
              <a:t>When conceptualizing our first design, we documented the following options:</a:t>
            </a:r>
            <a:endParaRPr lang="en-US" sz="2400"/>
          </a:p>
          <a:p>
            <a:r>
              <a:rPr lang="en-US" sz="2400">
                <a:latin typeface="Times New Roman"/>
                <a:cs typeface="Calibri"/>
              </a:rPr>
              <a:t>Checkers</a:t>
            </a:r>
            <a:endParaRPr lang="en-US" sz="2400"/>
          </a:p>
          <a:p>
            <a:r>
              <a:rPr lang="en-US" sz="2400">
                <a:latin typeface="Times New Roman"/>
                <a:cs typeface="Calibri"/>
              </a:rPr>
              <a:t>Charger</a:t>
            </a:r>
          </a:p>
          <a:p>
            <a:r>
              <a:rPr lang="en-US" sz="2400">
                <a:latin typeface="Times New Roman"/>
                <a:cs typeface="Calibri"/>
              </a:rPr>
              <a:t>Chess</a:t>
            </a:r>
          </a:p>
          <a:p>
            <a:r>
              <a:rPr lang="en-US" sz="2400">
                <a:latin typeface="Times New Roman"/>
                <a:cs typeface="Calibri"/>
              </a:rPr>
              <a:t>Tic Tac Toe</a:t>
            </a:r>
          </a:p>
          <a:p>
            <a:r>
              <a:rPr lang="en-US" sz="2400">
                <a:latin typeface="Times New Roman"/>
                <a:cs typeface="Calibri"/>
              </a:rPr>
              <a:t>Bottle Opener</a:t>
            </a:r>
          </a:p>
          <a:p>
            <a:r>
              <a:rPr lang="en-US" sz="2400">
                <a:latin typeface="Times New Roman"/>
                <a:cs typeface="Calibri"/>
              </a:rPr>
              <a:t>Beer Holder</a:t>
            </a:r>
          </a:p>
          <a:p>
            <a:r>
              <a:rPr lang="en-US" sz="2400">
                <a:latin typeface="Times New Roman"/>
                <a:cs typeface="Calibri"/>
              </a:rPr>
              <a:t>Charging Block</a:t>
            </a:r>
          </a:p>
          <a:p>
            <a:endParaRPr lang="en-US" sz="2400">
              <a:cs typeface="Calibri"/>
            </a:endParaRPr>
          </a:p>
        </p:txBody>
      </p:sp>
    </p:spTree>
    <p:extLst>
      <p:ext uri="{BB962C8B-B14F-4D97-AF65-F5344CB8AC3E}">
        <p14:creationId xmlns:p14="http://schemas.microsoft.com/office/powerpoint/2010/main" val="290167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C8CD5-92D0-42A1-A359-A543CEC11E0B}"/>
              </a:ext>
            </a:extLst>
          </p:cNvPr>
          <p:cNvSpPr>
            <a:spLocks noGrp="1"/>
          </p:cNvSpPr>
          <p:nvPr>
            <p:ph type="title"/>
          </p:nvPr>
        </p:nvSpPr>
        <p:spPr>
          <a:xfrm>
            <a:off x="801098" y="1396289"/>
            <a:ext cx="5712824" cy="1325563"/>
          </a:xfrm>
        </p:spPr>
        <p:txBody>
          <a:bodyPr>
            <a:normAutofit/>
          </a:bodyPr>
          <a:lstStyle/>
          <a:p>
            <a:r>
              <a:rPr lang="en-US">
                <a:cs typeface="Calibri Light"/>
              </a:rPr>
              <a:t>Ideas</a:t>
            </a:r>
            <a:endParaRPr lang="en-US"/>
          </a:p>
        </p:txBody>
      </p:sp>
      <p:sp>
        <p:nvSpPr>
          <p:cNvPr id="7" name="Content Placeholder 8">
            <a:extLst>
              <a:ext uri="{FF2B5EF4-FFF2-40B4-BE49-F238E27FC236}">
                <a16:creationId xmlns:a16="http://schemas.microsoft.com/office/drawing/2014/main" id="{3DF8F450-B2FE-46D2-A55F-B486357A0654}"/>
              </a:ext>
            </a:extLst>
          </p:cNvPr>
          <p:cNvSpPr>
            <a:spLocks noGrp="1"/>
          </p:cNvSpPr>
          <p:nvPr>
            <p:ph idx="1"/>
          </p:nvPr>
        </p:nvSpPr>
        <p:spPr>
          <a:xfrm>
            <a:off x="805543" y="2871982"/>
            <a:ext cx="4558309" cy="3181684"/>
          </a:xfrm>
        </p:spPr>
        <p:txBody>
          <a:bodyPr anchor="t">
            <a:normAutofit/>
          </a:bodyPr>
          <a:lstStyle/>
          <a:p>
            <a:endParaRPr lang="en-US" sz="1800"/>
          </a:p>
        </p:txBody>
      </p:sp>
      <p:sp>
        <p:nvSpPr>
          <p:cNvPr id="8" name="Oval 11">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21B0E923-561B-4EA4-8786-590874928E84}"/>
              </a:ext>
            </a:extLst>
          </p:cNvPr>
          <p:cNvPicPr>
            <a:picLocks noChangeAspect="1"/>
          </p:cNvPicPr>
          <p:nvPr/>
        </p:nvPicPr>
        <p:blipFill rotWithShape="1">
          <a:blip r:embed="rId2"/>
          <a:srcRect r="-2" b="-2"/>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Picture 5">
            <a:extLst>
              <a:ext uri="{FF2B5EF4-FFF2-40B4-BE49-F238E27FC236}">
                <a16:creationId xmlns:a16="http://schemas.microsoft.com/office/drawing/2014/main" id="{E002DDE9-054E-41A6-BA83-B596EDB4113F}"/>
              </a:ext>
            </a:extLst>
          </p:cNvPr>
          <p:cNvPicPr>
            <a:picLocks noChangeAspect="1"/>
          </p:cNvPicPr>
          <p:nvPr/>
        </p:nvPicPr>
        <p:blipFill rotWithShape="1">
          <a:blip r:embed="rId3"/>
          <a:srcRect l="8182" r="10646"/>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11" name="Freeform: Shape 15">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5" descr="A picture containing wooden, wood&#10;&#10;Description automatically generated">
            <a:extLst>
              <a:ext uri="{FF2B5EF4-FFF2-40B4-BE49-F238E27FC236}">
                <a16:creationId xmlns:a16="http://schemas.microsoft.com/office/drawing/2014/main" id="{5CB3A7A6-2A73-47C1-8A48-0E1C7A9F1A4D}"/>
              </a:ext>
            </a:extLst>
          </p:cNvPr>
          <p:cNvPicPr>
            <a:picLocks noChangeAspect="1"/>
          </p:cNvPicPr>
          <p:nvPr/>
        </p:nvPicPr>
        <p:blipFill rotWithShape="1">
          <a:blip r:embed="rId4"/>
          <a:srcRect r="-4" b="15229"/>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42166246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3965-4534-4F4A-A175-07F6283CBBC2}"/>
              </a:ext>
            </a:extLst>
          </p:cNvPr>
          <p:cNvSpPr>
            <a:spLocks noGrp="1"/>
          </p:cNvSpPr>
          <p:nvPr>
            <p:ph type="title"/>
          </p:nvPr>
        </p:nvSpPr>
        <p:spPr>
          <a:xfrm>
            <a:off x="6940295" y="1396289"/>
            <a:ext cx="4668257" cy="1325563"/>
          </a:xfrm>
        </p:spPr>
        <p:txBody>
          <a:bodyPr>
            <a:normAutofit/>
          </a:bodyPr>
          <a:lstStyle/>
          <a:p>
            <a:r>
              <a:rPr lang="en-US">
                <a:cs typeface="Calibri Light"/>
              </a:rPr>
              <a:t>Board Games</a:t>
            </a:r>
          </a:p>
        </p:txBody>
      </p:sp>
      <p:sp>
        <p:nvSpPr>
          <p:cNvPr id="11" name="Content Placeholder 10">
            <a:extLst>
              <a:ext uri="{FF2B5EF4-FFF2-40B4-BE49-F238E27FC236}">
                <a16:creationId xmlns:a16="http://schemas.microsoft.com/office/drawing/2014/main" id="{94A682E3-8488-4B2F-953D-44159D75B11D}"/>
              </a:ext>
            </a:extLst>
          </p:cNvPr>
          <p:cNvSpPr>
            <a:spLocks noGrp="1"/>
          </p:cNvSpPr>
          <p:nvPr>
            <p:ph idx="1"/>
          </p:nvPr>
        </p:nvSpPr>
        <p:spPr>
          <a:xfrm>
            <a:off x="6940296" y="2871982"/>
            <a:ext cx="4668256" cy="3181684"/>
          </a:xfrm>
        </p:spPr>
        <p:txBody>
          <a:bodyPr anchor="t">
            <a:normAutofit/>
          </a:bodyPr>
          <a:lstStyle/>
          <a:p>
            <a:r>
              <a:rPr lang="en-US" sz="1800">
                <a:cs typeface="Calibri"/>
              </a:rPr>
              <a:t>We decide that we were going to do a classic board game.</a:t>
            </a:r>
          </a:p>
          <a:p>
            <a:r>
              <a:rPr lang="en-US" sz="1800">
                <a:cs typeface="Calibri"/>
              </a:rPr>
              <a:t>Our constraints allowed us a few options to choose from such as:</a:t>
            </a:r>
          </a:p>
          <a:p>
            <a:r>
              <a:rPr lang="en-US" sz="1800">
                <a:cs typeface="Calibri"/>
              </a:rPr>
              <a:t>- Tic-Tac-Toe</a:t>
            </a:r>
          </a:p>
          <a:p>
            <a:r>
              <a:rPr lang="en-US" sz="1800">
                <a:cs typeface="Calibri"/>
              </a:rPr>
              <a:t>- Checkers</a:t>
            </a:r>
          </a:p>
          <a:p>
            <a:r>
              <a:rPr lang="en-US" sz="1800">
                <a:cs typeface="Calibri"/>
              </a:rPr>
              <a:t>- Chess</a:t>
            </a:r>
          </a:p>
        </p:txBody>
      </p:sp>
      <p:pic>
        <p:nvPicPr>
          <p:cNvPr id="5" name="Picture 5" descr="A picture containing indoor, different, wood, variety&#10;&#10;Description automatically generated">
            <a:extLst>
              <a:ext uri="{FF2B5EF4-FFF2-40B4-BE49-F238E27FC236}">
                <a16:creationId xmlns:a16="http://schemas.microsoft.com/office/drawing/2014/main" id="{061D4154-E1F2-4148-830C-9ADFFA8773FE}"/>
              </a:ext>
            </a:extLst>
          </p:cNvPr>
          <p:cNvPicPr>
            <a:picLocks noChangeAspect="1"/>
          </p:cNvPicPr>
          <p:nvPr/>
        </p:nvPicPr>
        <p:blipFill rotWithShape="1">
          <a:blip r:embed="rId2"/>
          <a:srcRect l="9469" r="15628" b="1"/>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4" descr="A picture containing checker&#10;&#10;Description automatically generated">
            <a:extLst>
              <a:ext uri="{FF2B5EF4-FFF2-40B4-BE49-F238E27FC236}">
                <a16:creationId xmlns:a16="http://schemas.microsoft.com/office/drawing/2014/main" id="{63F5974E-7384-43CA-8B23-24EA40F57948}"/>
              </a:ext>
            </a:extLst>
          </p:cNvPr>
          <p:cNvPicPr>
            <a:picLocks noChangeAspect="1"/>
          </p:cNvPicPr>
          <p:nvPr/>
        </p:nvPicPr>
        <p:blipFill rotWithShape="1">
          <a:blip r:embed="rId3"/>
          <a:srcRect l="13858" r="13969" b="-1"/>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7">
            <a:extLst>
              <a:ext uri="{FF2B5EF4-FFF2-40B4-BE49-F238E27FC236}">
                <a16:creationId xmlns:a16="http://schemas.microsoft.com/office/drawing/2014/main" id="{BD3972A6-D9DB-40B0-A851-C192932A485A}"/>
              </a:ext>
            </a:extLst>
          </p:cNvPr>
          <p:cNvPicPr>
            <a:picLocks noChangeAspect="1"/>
          </p:cNvPicPr>
          <p:nvPr/>
        </p:nvPicPr>
        <p:blipFill rotWithShape="1">
          <a:blip r:embed="rId4"/>
          <a:srcRect t="4969" r="3" b="4680"/>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Tree>
    <p:extLst>
      <p:ext uri="{BB962C8B-B14F-4D97-AF65-F5344CB8AC3E}">
        <p14:creationId xmlns:p14="http://schemas.microsoft.com/office/powerpoint/2010/main" val="365751421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1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762F6-B446-4F09-973B-7F0C15FF0A35}"/>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6-3-5</a:t>
            </a:r>
          </a:p>
        </p:txBody>
      </p:sp>
      <p:pic>
        <p:nvPicPr>
          <p:cNvPr id="3" name="Picture 3" descr="Diagram&#10;&#10;Description automatically generated">
            <a:extLst>
              <a:ext uri="{FF2B5EF4-FFF2-40B4-BE49-F238E27FC236}">
                <a16:creationId xmlns:a16="http://schemas.microsoft.com/office/drawing/2014/main" id="{7A452E43-B38F-4886-903E-48FEC5085631}"/>
              </a:ext>
            </a:extLst>
          </p:cNvPr>
          <p:cNvPicPr>
            <a:picLocks noChangeAspect="1"/>
          </p:cNvPicPr>
          <p:nvPr/>
        </p:nvPicPr>
        <p:blipFill>
          <a:blip r:embed="rId2"/>
          <a:stretch>
            <a:fillRect/>
          </a:stretch>
        </p:blipFill>
        <p:spPr>
          <a:xfrm rot="16200000">
            <a:off x="748241" y="593745"/>
            <a:ext cx="2569206" cy="3425609"/>
          </a:xfrm>
          <a:prstGeom prst="rect">
            <a:avLst/>
          </a:prstGeom>
        </p:spPr>
      </p:pic>
      <p:pic>
        <p:nvPicPr>
          <p:cNvPr id="5" name="Picture 5">
            <a:extLst>
              <a:ext uri="{FF2B5EF4-FFF2-40B4-BE49-F238E27FC236}">
                <a16:creationId xmlns:a16="http://schemas.microsoft.com/office/drawing/2014/main" id="{D9C7A2E0-3187-4FDD-9C0C-FEAC8B6DB178}"/>
              </a:ext>
            </a:extLst>
          </p:cNvPr>
          <p:cNvPicPr>
            <a:picLocks noGrp="1" noChangeAspect="1"/>
          </p:cNvPicPr>
          <p:nvPr>
            <p:ph idx="1"/>
          </p:nvPr>
        </p:nvPicPr>
        <p:blipFill rotWithShape="1">
          <a:blip r:embed="rId3"/>
          <a:srcRect l="381" r="10235" b="-2"/>
          <a:stretch/>
        </p:blipFill>
        <p:spPr>
          <a:xfrm rot="16200000">
            <a:off x="4951597" y="589887"/>
            <a:ext cx="2301586" cy="3433324"/>
          </a:xfrm>
          <a:prstGeom prst="rect">
            <a:avLst/>
          </a:prstGeom>
        </p:spPr>
      </p:pic>
      <p:cxnSp>
        <p:nvCxnSpPr>
          <p:cNvPr id="10" name="Straight Connector 1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6" descr="Diagram&#10;&#10;Description automatically generated">
            <a:extLst>
              <a:ext uri="{FF2B5EF4-FFF2-40B4-BE49-F238E27FC236}">
                <a16:creationId xmlns:a16="http://schemas.microsoft.com/office/drawing/2014/main" id="{12055590-0B09-44F0-88F8-6B3D9E4722E7}"/>
              </a:ext>
            </a:extLst>
          </p:cNvPr>
          <p:cNvPicPr>
            <a:picLocks noChangeAspect="1"/>
          </p:cNvPicPr>
          <p:nvPr/>
        </p:nvPicPr>
        <p:blipFill rotWithShape="1">
          <a:blip r:embed="rId4"/>
          <a:srcRect l="8721" r="1895" b="-2"/>
          <a:stretch/>
        </p:blipFill>
        <p:spPr>
          <a:xfrm rot="16200000">
            <a:off x="9014043" y="616905"/>
            <a:ext cx="2295278" cy="3423916"/>
          </a:xfrm>
          <a:prstGeom prst="rect">
            <a:avLst/>
          </a:prstGeom>
        </p:spPr>
      </p:pic>
      <p:cxnSp>
        <p:nvCxnSpPr>
          <p:cNvPr id="12" name="Straight Connector 1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70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62F6-B446-4F09-973B-7F0C15FF0A35}"/>
              </a:ext>
            </a:extLst>
          </p:cNvPr>
          <p:cNvSpPr>
            <a:spLocks noGrp="1"/>
          </p:cNvSpPr>
          <p:nvPr>
            <p:ph type="title"/>
          </p:nvPr>
        </p:nvSpPr>
        <p:spPr>
          <a:xfrm>
            <a:off x="1653363" y="365760"/>
            <a:ext cx="9367203" cy="1188720"/>
          </a:xfrm>
        </p:spPr>
        <p:txBody>
          <a:bodyPr vert="horz" lIns="91440" tIns="45720" rIns="91440" bIns="45720" rtlCol="0">
            <a:normAutofit/>
          </a:bodyPr>
          <a:lstStyle/>
          <a:p>
            <a:r>
              <a:rPr lang="en-US" kern="1200">
                <a:latin typeface="+mj-lt"/>
                <a:ea typeface="+mj-ea"/>
                <a:cs typeface="+mj-cs"/>
              </a:rPr>
              <a:t>6-3-5 Process</a:t>
            </a:r>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256C5CB-E163-45D8-9349-8DB1B0FB7639}"/>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t>After deciding that we would use the 6-3-5 method for a gameboard, we jotted down designs on each other's concepts.</a:t>
            </a:r>
            <a:endParaRPr lang="en-US" sz="2400">
              <a:cs typeface="Calibri"/>
            </a:endParaRPr>
          </a:p>
          <a:p>
            <a:r>
              <a:rPr lang="en-US" sz="2400"/>
              <a:t>After the concepts were circled around and annotated by each group member, we collectively decided which parts of our comments and original designs that we would incorporate into the final layout.</a:t>
            </a:r>
            <a:endParaRPr lang="en-US" sz="2400">
              <a:cs typeface="Calibri"/>
            </a:endParaRPr>
          </a:p>
          <a:p>
            <a:r>
              <a:rPr lang="en-US" sz="2400">
                <a:cs typeface="Calibri"/>
              </a:rPr>
              <a:t>We decided that a checkers board with drilled holes would be our final, basic design. This would incorporate 3D printed pins which, when flipped to the painted side, would indicate a "kinged" piece. The final plan also utilized side holders for the pins for easy storage.</a:t>
            </a:r>
          </a:p>
        </p:txBody>
      </p:sp>
    </p:spTree>
    <p:extLst>
      <p:ext uri="{BB962C8B-B14F-4D97-AF65-F5344CB8AC3E}">
        <p14:creationId xmlns:p14="http://schemas.microsoft.com/office/powerpoint/2010/main" val="31731401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744</Words>
  <Application>Microsoft Office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CAD Checkers</vt:lpstr>
      <vt:lpstr>Intro</vt:lpstr>
      <vt:lpstr>Constraints</vt:lpstr>
      <vt:lpstr>Constraints</vt:lpstr>
      <vt:lpstr>Idea for Designs </vt:lpstr>
      <vt:lpstr>Ideas</vt:lpstr>
      <vt:lpstr>Board Games</vt:lpstr>
      <vt:lpstr>6-3-5</vt:lpstr>
      <vt:lpstr>6-3-5 Process</vt:lpstr>
      <vt:lpstr>Conceptualized Drawing of Product</vt:lpstr>
      <vt:lpstr>Processes</vt:lpstr>
      <vt:lpstr>Processes</vt:lpstr>
      <vt:lpstr>Processes (Cont'd)</vt:lpstr>
      <vt:lpstr>Results</vt:lpstr>
      <vt:lpstr>Results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Branson</dc:creator>
  <cp:lastModifiedBy>Baca, Marco B</cp:lastModifiedBy>
  <cp:revision>12</cp:revision>
  <dcterms:created xsi:type="dcterms:W3CDTF">2021-05-01T00:55:12Z</dcterms:created>
  <dcterms:modified xsi:type="dcterms:W3CDTF">2021-05-01T03:27:58Z</dcterms:modified>
</cp:coreProperties>
</file>